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9" r:id="rId3"/>
    <p:sldId id="257" r:id="rId4"/>
    <p:sldId id="260" r:id="rId5"/>
    <p:sldId id="259" r:id="rId6"/>
    <p:sldId id="261" r:id="rId7"/>
    <p:sldId id="262" r:id="rId8"/>
    <p:sldId id="263" r:id="rId9"/>
    <p:sldId id="264" r:id="rId10"/>
    <p:sldId id="265" r:id="rId11"/>
    <p:sldId id="266" r:id="rId12"/>
    <p:sldId id="268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media/image2.jpeg>
</file>

<file path=ppt/media/image3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2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2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5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1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1859758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1" y="2514601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514601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1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5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7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1"/>
            <a:ext cx="609600" cy="365125"/>
          </a:xfrm>
        </p:spPr>
        <p:txBody>
          <a:bodyPr/>
          <a:lstStyle/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6" y="5816601"/>
            <a:ext cx="9163051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1" y="6219826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6" y="-7144"/>
            <a:ext cx="9163051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1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33F77FD-4BF3-44EC-9CE4-882695687363}" type="datetimeFigureOut">
              <a:rPr lang="en-US" smtClean="0"/>
              <a:pPr/>
              <a:t>11/13/2011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1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1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8AFA7A1-E54E-48EB-9951-0D70BDB76608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0200" y="0"/>
            <a:ext cx="5257800" cy="1470025"/>
          </a:xfrm>
        </p:spPr>
        <p:txBody>
          <a:bodyPr/>
          <a:lstStyle/>
          <a:p>
            <a:r>
              <a:rPr lang="en-US" dirty="0" smtClean="0"/>
              <a:t>FOOD CHAINS </a:t>
            </a:r>
            <a:endParaRPr lang="en-US" dirty="0"/>
          </a:p>
        </p:txBody>
      </p:sp>
      <p:pic>
        <p:nvPicPr>
          <p:cNvPr id="23556" name="Picture 4" descr="http://www.cartoonstock.com/lowres/jsi0084l.jpg"/>
          <p:cNvPicPr>
            <a:picLocks noChangeAspect="1" noChangeArrowheads="1"/>
          </p:cNvPicPr>
          <p:nvPr/>
        </p:nvPicPr>
        <p:blipFill>
          <a:blip r:embed="rId2"/>
          <a:srcRect r="6000"/>
          <a:stretch>
            <a:fillRect/>
          </a:stretch>
        </p:blipFill>
        <p:spPr bwMode="auto">
          <a:xfrm>
            <a:off x="1905000" y="1828800"/>
            <a:ext cx="5503127" cy="480060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0"/>
            <a:ext cx="8229600" cy="1143000"/>
          </a:xfrm>
        </p:spPr>
        <p:txBody>
          <a:bodyPr/>
          <a:lstStyle/>
          <a:p>
            <a:r>
              <a:rPr lang="en-US" dirty="0" smtClean="0"/>
              <a:t>Building a Food Chain</a:t>
            </a:r>
            <a:endParaRPr lang="en-US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t="25363" b="2969"/>
          <a:stretch>
            <a:fillRect/>
          </a:stretch>
        </p:blipFill>
        <p:spPr bwMode="auto">
          <a:xfrm>
            <a:off x="2209801" y="1981200"/>
            <a:ext cx="4707329" cy="487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Quaternary Consumers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3124200"/>
          </a:xfrm>
        </p:spPr>
        <p:txBody>
          <a:bodyPr>
            <a:normAutofit lnSpcReduction="10000"/>
          </a:bodyPr>
          <a:lstStyle/>
          <a:p>
            <a:r>
              <a:rPr lang="en-US" sz="2600" dirty="0" smtClean="0"/>
              <a:t>Also called fourth level consumers</a:t>
            </a:r>
          </a:p>
          <a:p>
            <a:r>
              <a:rPr lang="en-US" sz="2600" dirty="0" smtClean="0"/>
              <a:t>Organisms that eat tertiary consumers or third level consumers</a:t>
            </a:r>
          </a:p>
          <a:p>
            <a:r>
              <a:rPr lang="en-US" sz="2600" dirty="0" smtClean="0"/>
              <a:t>They are carnivores</a:t>
            </a:r>
          </a:p>
          <a:p>
            <a:r>
              <a:rPr lang="en-US" sz="2600" dirty="0" smtClean="0"/>
              <a:t>Categorized within fifth </a:t>
            </a:r>
            <a:r>
              <a:rPr lang="en-US" sz="2600" dirty="0" err="1" smtClean="0"/>
              <a:t>trophic</a:t>
            </a:r>
            <a:r>
              <a:rPr lang="en-US" sz="2600" dirty="0" smtClean="0"/>
              <a:t> level </a:t>
            </a:r>
          </a:p>
          <a:p>
            <a:r>
              <a:rPr lang="en-US" sz="2600" dirty="0" smtClean="0"/>
              <a:t>Food chains end with organisms that have little or no natural enemies</a:t>
            </a:r>
            <a:endParaRPr lang="en-US" sz="2600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b="77263"/>
          <a:stretch>
            <a:fillRect/>
          </a:stretch>
        </p:blipFill>
        <p:spPr bwMode="auto">
          <a:xfrm>
            <a:off x="1905000" y="4343400"/>
            <a:ext cx="5638800" cy="228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1200" y="0"/>
            <a:ext cx="8229600" cy="6858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Building a Food Chain</a:t>
            </a:r>
            <a:endParaRPr lang="en-US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b="2969"/>
          <a:stretch>
            <a:fillRect/>
          </a:stretch>
        </p:blipFill>
        <p:spPr bwMode="auto">
          <a:xfrm>
            <a:off x="2286000" y="609600"/>
            <a:ext cx="4343400" cy="624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1143000"/>
          </a:xfrm>
        </p:spPr>
        <p:txBody>
          <a:bodyPr/>
          <a:lstStyle/>
          <a:p>
            <a:r>
              <a:rPr lang="en-US" dirty="0" smtClean="0"/>
              <a:t>What is a Food Chain?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382000" cy="4724400"/>
          </a:xfrm>
        </p:spPr>
        <p:txBody>
          <a:bodyPr/>
          <a:lstStyle/>
          <a:p>
            <a:r>
              <a:rPr lang="en-US" b="1" dirty="0" smtClean="0"/>
              <a:t>Food Chain- </a:t>
            </a:r>
            <a:r>
              <a:rPr lang="en-US" dirty="0" smtClean="0"/>
              <a:t>A series of organisms through which energy flows in an ecosystem. Each organism in the food chain eats a </a:t>
            </a:r>
            <a:r>
              <a:rPr lang="en-US" dirty="0" smtClean="0"/>
              <a:t>proceeding </a:t>
            </a:r>
            <a:r>
              <a:rPr lang="en-US" dirty="0" smtClean="0"/>
              <a:t>organism within the chain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Food chains are made up of </a:t>
            </a:r>
            <a:r>
              <a:rPr lang="en-US" dirty="0" err="1" smtClean="0"/>
              <a:t>trophic</a:t>
            </a:r>
            <a:r>
              <a:rPr lang="en-US" dirty="0" smtClean="0"/>
              <a:t> levels</a:t>
            </a:r>
          </a:p>
          <a:p>
            <a:pPr>
              <a:buNone/>
            </a:pPr>
            <a:endParaRPr lang="en-US" dirty="0" smtClean="0"/>
          </a:p>
          <a:p>
            <a:r>
              <a:rPr lang="en-US" b="1" dirty="0" err="1" smtClean="0"/>
              <a:t>Trophic</a:t>
            </a:r>
            <a:r>
              <a:rPr lang="en-US" b="1" dirty="0" smtClean="0"/>
              <a:t> Levels – </a:t>
            </a:r>
            <a:r>
              <a:rPr lang="en-US" dirty="0" smtClean="0"/>
              <a:t>The </a:t>
            </a:r>
            <a:r>
              <a:rPr lang="en-US" dirty="0" err="1" smtClean="0"/>
              <a:t>trophic</a:t>
            </a:r>
            <a:r>
              <a:rPr lang="en-US" dirty="0" smtClean="0"/>
              <a:t> level of an organism is the position it holds in a food chain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81000"/>
            <a:ext cx="8229600" cy="1143000"/>
          </a:xfrm>
        </p:spPr>
        <p:txBody>
          <a:bodyPr/>
          <a:lstStyle/>
          <a:p>
            <a:r>
              <a:rPr lang="en-US" dirty="0" smtClean="0"/>
              <a:t>Primary Producers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2743200"/>
          </a:xfrm>
        </p:spPr>
        <p:txBody>
          <a:bodyPr/>
          <a:lstStyle/>
          <a:p>
            <a:r>
              <a:rPr lang="en-US" dirty="0"/>
              <a:t>O</a:t>
            </a:r>
            <a:r>
              <a:rPr lang="en-US" dirty="0" smtClean="0"/>
              <a:t>rganisms that make their own food from sunlight and/or chemical energy from deep sea vents.</a:t>
            </a:r>
          </a:p>
          <a:p>
            <a:r>
              <a:rPr lang="en-US" dirty="0" smtClean="0"/>
              <a:t> Located at the base of every food chain </a:t>
            </a:r>
          </a:p>
          <a:p>
            <a:r>
              <a:rPr lang="en-US" dirty="0" smtClean="0"/>
              <a:t> </a:t>
            </a:r>
            <a:r>
              <a:rPr lang="en-US" dirty="0"/>
              <a:t>T</a:t>
            </a:r>
            <a:r>
              <a:rPr lang="en-US" dirty="0" smtClean="0"/>
              <a:t>hese organisms are called </a:t>
            </a:r>
            <a:r>
              <a:rPr lang="en-US" dirty="0" err="1" smtClean="0"/>
              <a:t>autotrophs</a:t>
            </a:r>
            <a:r>
              <a:rPr lang="en-US" dirty="0" smtClean="0"/>
              <a:t>.</a:t>
            </a:r>
            <a:endParaRPr lang="en-US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t="76613" b="3492"/>
          <a:stretch>
            <a:fillRect/>
          </a:stretch>
        </p:blipFill>
        <p:spPr bwMode="auto">
          <a:xfrm>
            <a:off x="1447800" y="4495801"/>
            <a:ext cx="5935064" cy="19722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143000"/>
          </a:xfrm>
        </p:spPr>
        <p:txBody>
          <a:bodyPr/>
          <a:lstStyle/>
          <a:p>
            <a:r>
              <a:rPr lang="en-US" dirty="0" smtClean="0"/>
              <a:t>Building a Food Chain </a:t>
            </a:r>
            <a:endParaRPr lang="en-US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t="76613" b="3492"/>
          <a:stretch>
            <a:fillRect/>
          </a:stretch>
        </p:blipFill>
        <p:spPr bwMode="auto">
          <a:xfrm>
            <a:off x="1524000" y="4800601"/>
            <a:ext cx="5935064" cy="18198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/>
          <a:lstStyle/>
          <a:p>
            <a:r>
              <a:rPr lang="en-US" dirty="0" smtClean="0"/>
              <a:t>Primary Consumers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2286000"/>
          </a:xfrm>
        </p:spPr>
        <p:txBody>
          <a:bodyPr/>
          <a:lstStyle/>
          <a:p>
            <a:r>
              <a:rPr lang="en-US" dirty="0" smtClean="0"/>
              <a:t>Organisms that eat primary producers</a:t>
            </a:r>
          </a:p>
          <a:p>
            <a:r>
              <a:rPr lang="en-US" dirty="0" smtClean="0"/>
              <a:t>Categorized within the second tropic level</a:t>
            </a:r>
          </a:p>
          <a:p>
            <a:r>
              <a:rPr lang="en-US" dirty="0"/>
              <a:t>T</a:t>
            </a:r>
            <a:r>
              <a:rPr lang="en-US" dirty="0" smtClean="0"/>
              <a:t>hey are also called herbivores</a:t>
            </a:r>
            <a:endParaRPr lang="en-US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t="58343" b="26703"/>
          <a:stretch>
            <a:fillRect/>
          </a:stretch>
        </p:blipFill>
        <p:spPr bwMode="auto">
          <a:xfrm>
            <a:off x="1524000" y="3962400"/>
            <a:ext cx="5943600" cy="19713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Building a Food Chain </a:t>
            </a:r>
            <a:endParaRPr lang="en-US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t="54625" b="3293"/>
          <a:stretch>
            <a:fillRect/>
          </a:stretch>
        </p:blipFill>
        <p:spPr bwMode="auto">
          <a:xfrm>
            <a:off x="1828801" y="3581401"/>
            <a:ext cx="5088329" cy="3276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 dirty="0" smtClean="0"/>
              <a:t>Secondary Consumers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514600"/>
          </a:xfrm>
        </p:spPr>
        <p:txBody>
          <a:bodyPr/>
          <a:lstStyle/>
          <a:p>
            <a:r>
              <a:rPr lang="en-US" dirty="0" smtClean="0"/>
              <a:t>Organisms that eat primary consumers.</a:t>
            </a:r>
          </a:p>
          <a:p>
            <a:r>
              <a:rPr lang="en-US" dirty="0" smtClean="0"/>
              <a:t>They are carnivores </a:t>
            </a:r>
          </a:p>
          <a:p>
            <a:r>
              <a:rPr lang="en-US" dirty="0" smtClean="0"/>
              <a:t>They can also be omnivores</a:t>
            </a:r>
          </a:p>
          <a:p>
            <a:r>
              <a:rPr lang="en-US" dirty="0" smtClean="0"/>
              <a:t>Categorized within the third tropic level</a:t>
            </a:r>
          </a:p>
          <a:p>
            <a:endParaRPr lang="en-US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t="40658" b="45376"/>
          <a:stretch>
            <a:fillRect/>
          </a:stretch>
        </p:blipFill>
        <p:spPr bwMode="auto">
          <a:xfrm>
            <a:off x="1600200" y="4191001"/>
            <a:ext cx="5638800" cy="22048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Building a Food Chain</a:t>
            </a:r>
            <a:endParaRPr lang="en-US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t="41012" b="2969"/>
          <a:stretch>
            <a:fillRect/>
          </a:stretch>
        </p:blipFill>
        <p:spPr bwMode="auto">
          <a:xfrm>
            <a:off x="2209800" y="2667001"/>
            <a:ext cx="4876800" cy="419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>
            <a:normAutofit/>
          </a:bodyPr>
          <a:lstStyle/>
          <a:p>
            <a:r>
              <a:rPr lang="en-US" dirty="0" smtClean="0"/>
              <a:t>Tertiary Consumers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362200"/>
          </a:xfrm>
        </p:spPr>
        <p:txBody>
          <a:bodyPr/>
          <a:lstStyle/>
          <a:p>
            <a:r>
              <a:rPr lang="en-US" dirty="0" smtClean="0"/>
              <a:t>Also called third level consumers</a:t>
            </a:r>
          </a:p>
          <a:p>
            <a:r>
              <a:rPr lang="en-US" dirty="0" smtClean="0"/>
              <a:t>Organisms that secondary consumers</a:t>
            </a:r>
          </a:p>
          <a:p>
            <a:r>
              <a:rPr lang="en-US" dirty="0" smtClean="0"/>
              <a:t>They are carnivores </a:t>
            </a:r>
          </a:p>
          <a:p>
            <a:r>
              <a:rPr lang="en-US" dirty="0" smtClean="0"/>
              <a:t>Categorized within fourth tropic level</a:t>
            </a:r>
            <a:endParaRPr lang="en-US" dirty="0"/>
          </a:p>
        </p:txBody>
      </p:sp>
      <p:pic>
        <p:nvPicPr>
          <p:cNvPr id="4" name="Picture 3" descr="http://pack152.net/AcademicsAndSports/WildlifeConservation/FoodChain.gif"/>
          <p:cNvPicPr/>
          <p:nvPr/>
        </p:nvPicPr>
        <p:blipFill>
          <a:blip r:embed="rId2"/>
          <a:srcRect t="24781" b="62610"/>
          <a:stretch>
            <a:fillRect/>
          </a:stretch>
        </p:blipFill>
        <p:spPr bwMode="auto">
          <a:xfrm>
            <a:off x="1524000" y="4419601"/>
            <a:ext cx="5638800" cy="21533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85</TotalTime>
  <Words>210</Words>
  <Application>Microsoft Office PowerPoint</Application>
  <PresentationFormat>On-screen Show (4:3)</PresentationFormat>
  <Paragraphs>36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Flow</vt:lpstr>
      <vt:lpstr>FOOD CHAINS </vt:lpstr>
      <vt:lpstr>What is a Food Chain? </vt:lpstr>
      <vt:lpstr>Primary Producers </vt:lpstr>
      <vt:lpstr>Building a Food Chain </vt:lpstr>
      <vt:lpstr>Primary Consumers </vt:lpstr>
      <vt:lpstr>Building a Food Chain </vt:lpstr>
      <vt:lpstr>Secondary Consumers </vt:lpstr>
      <vt:lpstr>Building a Food Chain</vt:lpstr>
      <vt:lpstr>Tertiary Consumers</vt:lpstr>
      <vt:lpstr>Building a Food Chain</vt:lpstr>
      <vt:lpstr>Quaternary Consumers </vt:lpstr>
      <vt:lpstr>Building a Food Chain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Chris</dc:creator>
  <cp:lastModifiedBy>Chris</cp:lastModifiedBy>
  <cp:revision>23</cp:revision>
  <dcterms:created xsi:type="dcterms:W3CDTF">2011-11-13T03:08:02Z</dcterms:created>
  <dcterms:modified xsi:type="dcterms:W3CDTF">2011-11-13T17:39:00Z</dcterms:modified>
</cp:coreProperties>
</file>

<file path=docProps/thumbnail.jpeg>
</file>